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14"/>
  </p:notesMasterIdLst>
  <p:sldIdLst>
    <p:sldId id="256" r:id="rId2"/>
    <p:sldId id="265" r:id="rId3"/>
    <p:sldId id="260" r:id="rId4"/>
    <p:sldId id="272" r:id="rId5"/>
    <p:sldId id="257" r:id="rId6"/>
    <p:sldId id="258" r:id="rId7"/>
    <p:sldId id="273" r:id="rId8"/>
    <p:sldId id="259" r:id="rId9"/>
    <p:sldId id="261" r:id="rId10"/>
    <p:sldId id="266" r:id="rId11"/>
    <p:sldId id="267" r:id="rId12"/>
    <p:sldId id="26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16" autoAdjust="0"/>
    <p:restoredTop sz="90391" autoAdjust="0"/>
  </p:normalViewPr>
  <p:slideViewPr>
    <p:cSldViewPr snapToGrid="0">
      <p:cViewPr>
        <p:scale>
          <a:sx n="70" d="100"/>
          <a:sy n="70" d="100"/>
        </p:scale>
        <p:origin x="-1206" y="-252"/>
      </p:cViewPr>
      <p:guideLst>
        <p:guide orient="horz" pos="2160"/>
        <p:guide pos="2880"/>
      </p:guideLst>
    </p:cSldViewPr>
  </p:slideViewPr>
  <p:notesTextViewPr>
    <p:cViewPr>
      <p:scale>
        <a:sx n="1" d="1"/>
        <a:sy n="1" d="1"/>
      </p:scale>
      <p:origin x="0" y="11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70330-2367-493E-B73A-06AF6D2C5DF0}" type="datetimeFigureOut">
              <a:rPr lang="en-US" smtClean="0"/>
              <a:pPr/>
              <a:t>23-Apr-19</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82322-C667-4D80-AA45-E0D4225CDAB7}" type="slidenum">
              <a:rPr lang="en-US" smtClean="0"/>
              <a:pPr/>
              <a:t>‹#›</a:t>
            </a:fld>
            <a:endParaRPr lang="en-US" dirty="0"/>
          </a:p>
        </p:txBody>
      </p:sp>
    </p:spTree>
    <p:extLst>
      <p:ext uri="{BB962C8B-B14F-4D97-AF65-F5344CB8AC3E}">
        <p14:creationId xmlns="" xmlns:p14="http://schemas.microsoft.com/office/powerpoint/2010/main" val="3760685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Lavin has tried to pinpoint</a:t>
            </a:r>
            <a:r>
              <a:rPr lang="en-US" baseline="0" dirty="0" smtClean="0"/>
              <a:t> evolution and development world continent evolved especially in north America</a:t>
            </a:r>
          </a:p>
          <a:p>
            <a:r>
              <a:rPr lang="en-US" baseline="0" dirty="0" smtClean="0"/>
              <a:t>2. the major focus is during the </a:t>
            </a:r>
            <a:r>
              <a:rPr lang="en-US" dirty="0" smtClean="0"/>
              <a:t>Mesozoic Era</a:t>
            </a:r>
            <a:endParaRPr lang="en-US" baseline="0" dirty="0" smtClean="0"/>
          </a:p>
          <a:p>
            <a:r>
              <a:rPr lang="en-US" dirty="0" smtClean="0"/>
              <a:t>3. This presentation will be focusing</a:t>
            </a:r>
            <a:r>
              <a:rPr lang="en-US" baseline="0" dirty="0" smtClean="0"/>
              <a:t> on major five events, break up of Pangaea and different orogeny during </a:t>
            </a:r>
            <a:r>
              <a:rPr lang="en-US" dirty="0" smtClean="0"/>
              <a:t>Mesozoic Era.</a:t>
            </a:r>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1</a:t>
            </a:fld>
            <a:endParaRPr lang="en-US" dirty="0"/>
          </a:p>
        </p:txBody>
      </p:sp>
    </p:spTree>
    <p:extLst>
      <p:ext uri="{BB962C8B-B14F-4D97-AF65-F5344CB8AC3E}">
        <p14:creationId xmlns="" xmlns:p14="http://schemas.microsoft.com/office/powerpoint/2010/main" val="2862932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Listed after this slide are 5 events</a:t>
            </a:r>
            <a:r>
              <a:rPr lang="en-US" baseline="0" dirty="0" smtClean="0"/>
              <a:t> of the Mesozoic. </a:t>
            </a:r>
          </a:p>
          <a:p>
            <a:endParaRPr lang="en-US" baseline="0" dirty="0" smtClean="0"/>
          </a:p>
          <a:p>
            <a:endParaRPr lang="en-US" baseline="0" dirty="0" smtClean="0"/>
          </a:p>
          <a:p>
            <a:r>
              <a:rPr lang="en-US" sz="1200" kern="1200" dirty="0" smtClean="0">
                <a:solidFill>
                  <a:schemeClr val="tx1"/>
                </a:solidFill>
                <a:effectLst/>
                <a:latin typeface="+mn-lt"/>
                <a:ea typeface="+mn-ea"/>
                <a:cs typeface="+mn-cs"/>
              </a:rPr>
              <a:t>Major five events </a:t>
            </a:r>
          </a:p>
          <a:p>
            <a:pPr lvl="0"/>
            <a:r>
              <a:rPr lang="en-US" sz="1200" kern="1200" dirty="0" smtClean="0">
                <a:solidFill>
                  <a:schemeClr val="tx1"/>
                </a:solidFill>
                <a:effectLst/>
                <a:latin typeface="+mn-lt"/>
                <a:ea typeface="+mn-ea"/>
                <a:cs typeface="+mn-cs"/>
              </a:rPr>
              <a:t>Formation of Pangaea. This was formed due coalescence of the earth’s continental blocks. Carol  argues that this supercontinent was not stable hence it remained amalgamated  or combined for a million of years</a:t>
            </a:r>
          </a:p>
          <a:p>
            <a:pPr lvl="0"/>
            <a:r>
              <a:rPr lang="en-US" sz="1200" kern="1200" dirty="0" smtClean="0">
                <a:solidFill>
                  <a:schemeClr val="tx1"/>
                </a:solidFill>
                <a:effectLst/>
                <a:latin typeface="+mn-lt"/>
                <a:ea typeface="+mn-ea"/>
                <a:cs typeface="+mn-cs"/>
              </a:rPr>
              <a:t>Development of late to middle Triassic basin. This event was due to extension of crustal rocks on horizontal manner especially at the late ages of dispersal of Pangaea.</a:t>
            </a:r>
          </a:p>
          <a:p>
            <a:pPr lvl="0"/>
            <a:r>
              <a:rPr lang="en-US" sz="1200" kern="1200" dirty="0" smtClean="0">
                <a:solidFill>
                  <a:schemeClr val="tx1"/>
                </a:solidFill>
                <a:effectLst/>
                <a:latin typeface="+mn-lt"/>
                <a:ea typeface="+mn-ea"/>
                <a:cs typeface="+mn-cs"/>
              </a:rPr>
              <a:t>Crustal extension. This event resulted into reactivation of inner zones of Pangaea with increased subsidence of intracrationic basins of Parana and Parnaiba where Triassic age deposits have been recently recovered by through core samples</a:t>
            </a:r>
          </a:p>
          <a:p>
            <a:pPr lvl="0"/>
            <a:r>
              <a:rPr lang="en-US" sz="1200" kern="1200" dirty="0" smtClean="0">
                <a:solidFill>
                  <a:schemeClr val="tx1"/>
                </a:solidFill>
                <a:effectLst/>
                <a:latin typeface="+mn-lt"/>
                <a:ea typeface="+mn-ea"/>
                <a:cs typeface="+mn-cs"/>
              </a:rPr>
              <a:t>South Atlantic Ocean opening. During this event, the opening of Atlantic led to development of basins like Cenozoic and Mesozoic basins along the Atlantic margins </a:t>
            </a:r>
          </a:p>
          <a:p>
            <a:pPr lvl="0"/>
            <a:r>
              <a:rPr lang="en-US" sz="1200" kern="1200" dirty="0" smtClean="0">
                <a:solidFill>
                  <a:schemeClr val="tx1"/>
                </a:solidFill>
                <a:effectLst/>
                <a:latin typeface="+mn-lt"/>
                <a:ea typeface="+mn-ea"/>
                <a:cs typeface="+mn-cs"/>
              </a:rPr>
              <a:t>Ocean circulation. The conditions of open marine prevailed during the ocean circulation and this happened between north and south  Atlantic oceans hence establishing south America passive margin around 100 million years ago( Late Cretaceous).  </a:t>
            </a:r>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2</a:t>
            </a:fld>
            <a:endParaRPr lang="en-US" dirty="0"/>
          </a:p>
        </p:txBody>
      </p:sp>
    </p:spTree>
    <p:extLst>
      <p:ext uri="{BB962C8B-B14F-4D97-AF65-F5344CB8AC3E}">
        <p14:creationId xmlns="" xmlns:p14="http://schemas.microsoft.com/office/powerpoint/2010/main" val="1598517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showing examples of events during breaking of panged</a:t>
            </a:r>
          </a:p>
          <a:p>
            <a:r>
              <a:rPr lang="en-US" dirty="0" smtClean="0"/>
              <a:t>Early scholars have proved  Pangaea have been  a single landmass( supercontinent) that broke forming the current world’s continents.</a:t>
            </a:r>
          </a:p>
          <a:p>
            <a:r>
              <a:rPr lang="en-US" dirty="0" smtClean="0"/>
              <a:t>He suggested that the supercontinent  broke some years ago into two parts. </a:t>
            </a:r>
          </a:p>
          <a:p>
            <a:r>
              <a:rPr lang="en-US" dirty="0" smtClean="0"/>
              <a:t>Laragia to the North and Gondwanaland to the South and between the two landmasses there was a sea known as tythes. </a:t>
            </a:r>
          </a:p>
          <a:p>
            <a:r>
              <a:rPr lang="en-US" dirty="0" smtClean="0"/>
              <a:t>Later these two continents broke/ split/drifted forming the current world continentals lie South America, North America, Africa, Asia, and Europe which are large plates </a:t>
            </a:r>
          </a:p>
          <a:p>
            <a:r>
              <a:rPr lang="en-US" dirty="0" smtClean="0"/>
              <a:t>Alfred Wagner reveals that the continental drift is associated with the breaking of Pangaea in geologic time.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3</a:t>
            </a:fld>
            <a:endParaRPr lang="en-US" dirty="0"/>
          </a:p>
        </p:txBody>
      </p:sp>
    </p:spTree>
    <p:extLst>
      <p:ext uri="{BB962C8B-B14F-4D97-AF65-F5344CB8AC3E}">
        <p14:creationId xmlns="" xmlns:p14="http://schemas.microsoft.com/office/powerpoint/2010/main" val="3896391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Sonoma Orogeny was the period that involved mountain building on the western side of north America</a:t>
            </a:r>
          </a:p>
          <a:p>
            <a:r>
              <a:rPr lang="en-US" dirty="0" smtClean="0"/>
              <a:t>The age when this event happened is very controversial</a:t>
            </a:r>
          </a:p>
          <a:p>
            <a:r>
              <a:rPr lang="en-US" dirty="0" smtClean="0"/>
              <a:t>This orogeny occurred around 250 million years ago during Triassic transition that was followed by Orogeny of late Devonian orogeny</a:t>
            </a:r>
          </a:p>
          <a:p>
            <a:r>
              <a:rPr lang="en-US" dirty="0" smtClean="0"/>
              <a:t>At this time Havallah basins and slide mountains formed major site for shallow sea </a:t>
            </a:r>
          </a:p>
          <a:p>
            <a:r>
              <a:rPr lang="en-US" dirty="0" smtClean="0"/>
              <a:t>The flat lying sediments/ deposits were compressed, and forced to fold and deform</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Sonoma Orogeny can be said to be a deformation event(</a:t>
            </a:r>
            <a:r>
              <a:rPr lang="en-US" baseline="0" dirty="0" smtClean="0"/>
              <a:t> Levin </a:t>
            </a:r>
            <a:r>
              <a:rPr lang="en-US" dirty="0" smtClean="0"/>
              <a:t>287)</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4</a:t>
            </a:fld>
            <a:endParaRPr lang="en-US" dirty="0"/>
          </a:p>
        </p:txBody>
      </p:sp>
    </p:spTree>
    <p:extLst>
      <p:ext uri="{BB962C8B-B14F-4D97-AF65-F5344CB8AC3E}">
        <p14:creationId xmlns="" xmlns:p14="http://schemas.microsoft.com/office/powerpoint/2010/main" val="11441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r>
              <a:rPr lang="en-US" dirty="0" smtClean="0"/>
              <a:t>The Nevadan Orogeny is a process that happened  during the Early Cretaceous period and middle Jurassic time.</a:t>
            </a:r>
          </a:p>
          <a:p>
            <a:r>
              <a:rPr lang="en-US" dirty="0" smtClean="0"/>
              <a:t>During this event continental arc/ Andean type and Cordilleran/ accretionary type developed </a:t>
            </a:r>
          </a:p>
          <a:p>
            <a:r>
              <a:rPr lang="en-US" dirty="0" smtClean="0"/>
              <a:t>Several oceanic arc accreted in North American's western margin(</a:t>
            </a:r>
            <a:r>
              <a:rPr lang="en-US" baseline="0" dirty="0" smtClean="0"/>
              <a:t>Levin, 291).</a:t>
            </a:r>
            <a:endParaRPr lang="en-US" dirty="0" smtClean="0"/>
          </a:p>
          <a:p>
            <a:endParaRPr lang="en-US" dirty="0" smtClean="0"/>
          </a:p>
          <a:p>
            <a:r>
              <a:rPr lang="en-US" dirty="0" smtClean="0"/>
              <a:t>The mountain ranges as well as their deformation was experienced </a:t>
            </a:r>
          </a:p>
          <a:p>
            <a:r>
              <a:rPr lang="en-US" dirty="0" smtClean="0"/>
              <a:t>Nevadan Orogeny occurred rapidly and quickly for around a duration of 10 million years</a:t>
            </a:r>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5</a:t>
            </a:fld>
            <a:endParaRPr lang="en-US" dirty="0"/>
          </a:p>
        </p:txBody>
      </p:sp>
    </p:spTree>
    <p:extLst>
      <p:ext uri="{BB962C8B-B14F-4D97-AF65-F5344CB8AC3E}">
        <p14:creationId xmlns="" xmlns:p14="http://schemas.microsoft.com/office/powerpoint/2010/main" val="3930525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Sevier Orogeny was an event of mountain building</a:t>
            </a:r>
          </a:p>
          <a:p>
            <a:r>
              <a:rPr lang="en-US" dirty="0" smtClean="0"/>
              <a:t>It is said to have been western part of north America </a:t>
            </a:r>
          </a:p>
          <a:p>
            <a:r>
              <a:rPr lang="en-US" dirty="0" smtClean="0"/>
              <a:t>It resulted from convergent boundary that is influenced by tectonic movements/activities </a:t>
            </a:r>
          </a:p>
          <a:p>
            <a:r>
              <a:rPr lang="en-US" dirty="0" smtClean="0"/>
              <a:t>The event occurred around 140 million years ago </a:t>
            </a:r>
          </a:p>
          <a:p>
            <a:r>
              <a:rPr lang="en-US" dirty="0" smtClean="0"/>
              <a:t>The event involved subduction of oceanic plate(Farallon plate) underneath continental plate of north America </a:t>
            </a:r>
          </a:p>
          <a:p>
            <a:r>
              <a:rPr lang="en-US" dirty="0" smtClean="0"/>
              <a:t>It involved thickening of crustal rocks that led to building of mountains </a:t>
            </a:r>
          </a:p>
          <a:p>
            <a:r>
              <a:rPr lang="en-US" dirty="0" smtClean="0"/>
              <a:t>Compressional forces as well as conductive heated initiated seduction in the region called Sevier that further caused thrusting and folding </a:t>
            </a:r>
          </a:p>
          <a:p>
            <a:r>
              <a:rPr lang="en-US" dirty="0" smtClean="0"/>
              <a:t>(</a:t>
            </a:r>
            <a:r>
              <a:rPr lang="en-US" baseline="0" dirty="0" smtClean="0"/>
              <a:t>Levin </a:t>
            </a:r>
            <a:r>
              <a:rPr lang="en-US" dirty="0" smtClean="0"/>
              <a:t>320</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6</a:t>
            </a:fld>
            <a:endParaRPr lang="en-US" dirty="0"/>
          </a:p>
        </p:txBody>
      </p:sp>
    </p:spTree>
    <p:extLst>
      <p:ext uri="{BB962C8B-B14F-4D97-AF65-F5344CB8AC3E}">
        <p14:creationId xmlns="" xmlns:p14="http://schemas.microsoft.com/office/powerpoint/2010/main" val="2686696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is about the </a:t>
            </a:r>
            <a:r>
              <a:rPr lang="en-US" dirty="0" err="1" smtClean="0"/>
              <a:t>laramide</a:t>
            </a:r>
            <a:r>
              <a:rPr lang="en-US" dirty="0" smtClean="0"/>
              <a:t> of </a:t>
            </a:r>
            <a:r>
              <a:rPr lang="en-US" dirty="0" err="1" smtClean="0"/>
              <a:t>orogeny</a:t>
            </a:r>
            <a:r>
              <a:rPr lang="en-US" dirty="0" smtClean="0"/>
              <a:t>.</a:t>
            </a:r>
          </a:p>
          <a:p>
            <a:r>
              <a:rPr lang="en-US" dirty="0" smtClean="0"/>
              <a:t>It is one of the main tectonic that lead to the formation  of Rocky mountains </a:t>
            </a:r>
          </a:p>
          <a:p>
            <a:r>
              <a:rPr lang="en-US" dirty="0" smtClean="0"/>
              <a:t>It took place 70-40 </a:t>
            </a:r>
          </a:p>
          <a:p>
            <a:r>
              <a:rPr lang="en-US" dirty="0" smtClean="0"/>
              <a:t>It took place 1000 miles commencing in the zone of </a:t>
            </a:r>
            <a:r>
              <a:rPr lang="en-US" dirty="0" err="1" smtClean="0"/>
              <a:t>subduction</a:t>
            </a:r>
            <a:r>
              <a:rPr lang="en-US" dirty="0" smtClean="0"/>
              <a:t>.  </a:t>
            </a:r>
          </a:p>
          <a:p>
            <a:r>
              <a:rPr lang="en-US" dirty="0" smtClean="0"/>
              <a:t>It took place at the plates' core.  </a:t>
            </a:r>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slide is about the </a:t>
            </a:r>
            <a:r>
              <a:rPr lang="en-US" baseline="0" dirty="0" err="1" smtClean="0"/>
              <a:t>paleogeography</a:t>
            </a:r>
            <a:r>
              <a:rPr lang="en-US" baseline="0" dirty="0" smtClean="0"/>
              <a:t> of the </a:t>
            </a:r>
            <a:r>
              <a:rPr lang="en-US" baseline="0" dirty="0" err="1" smtClean="0"/>
              <a:t>mesozoic</a:t>
            </a:r>
            <a:r>
              <a:rPr lang="en-US" baseline="0" dirty="0" smtClean="0"/>
              <a:t>. </a:t>
            </a:r>
          </a:p>
          <a:p>
            <a:r>
              <a:rPr lang="en-US" dirty="0" smtClean="0"/>
              <a:t>The tectonic events caused the floods to the continental interiors.</a:t>
            </a:r>
          </a:p>
          <a:p>
            <a:pPr>
              <a:buFont typeface="Arial" pitchFamily="34" charset="0"/>
              <a:buChar char="•"/>
            </a:pPr>
            <a:r>
              <a:rPr lang="en-US" dirty="0" smtClean="0"/>
              <a:t>It give habitation  to the marine creatures.</a:t>
            </a:r>
          </a:p>
          <a:p>
            <a:pPr>
              <a:buFont typeface="Arial" pitchFamily="34" charset="0"/>
              <a:buChar char="•"/>
            </a:pPr>
            <a:r>
              <a:rPr lang="en-US" dirty="0" smtClean="0"/>
              <a:t>The mass extinction affected diversification and development amid the marine environments. </a:t>
            </a:r>
          </a:p>
          <a:p>
            <a:pPr>
              <a:buFont typeface="Arial" pitchFamily="34" charset="0"/>
              <a:buChar char="•"/>
            </a:pPr>
            <a:r>
              <a:rPr lang="en-US" dirty="0" smtClean="0"/>
              <a:t>Ordovician time preceded for 45 years. in that times, the north section of tropics was oceanic  </a:t>
            </a:r>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8</a:t>
            </a:fld>
            <a:endParaRPr lang="en-US" dirty="0"/>
          </a:p>
        </p:txBody>
      </p:sp>
    </p:spTree>
    <p:extLst>
      <p:ext uri="{BB962C8B-B14F-4D97-AF65-F5344CB8AC3E}">
        <p14:creationId xmlns="" xmlns:p14="http://schemas.microsoft.com/office/powerpoint/2010/main" val="2184063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slide is concerning the </a:t>
            </a:r>
            <a:r>
              <a:rPr lang="en-US" baseline="0" dirty="0" err="1" smtClean="0"/>
              <a:t>triassic</a:t>
            </a:r>
            <a:endParaRPr lang="en-US" baseline="0" dirty="0" smtClean="0"/>
          </a:p>
          <a:p>
            <a:pPr>
              <a:buFont typeface="Wingdings" pitchFamily="2" charset="2"/>
              <a:buChar char="Ø"/>
            </a:pPr>
            <a:r>
              <a:rPr lang="en-US" dirty="0" smtClean="0"/>
              <a:t>Many </a:t>
            </a:r>
            <a:r>
              <a:rPr lang="en-US" dirty="0" err="1" smtClean="0"/>
              <a:t>halophilic</a:t>
            </a:r>
            <a:r>
              <a:rPr lang="en-US" dirty="0" smtClean="0"/>
              <a:t> were separated from the salt rocks </a:t>
            </a:r>
            <a:r>
              <a:rPr lang="en-US" dirty="0" err="1" smtClean="0"/>
              <a:t>comimg</a:t>
            </a:r>
            <a:r>
              <a:rPr lang="en-US" dirty="0" smtClean="0"/>
              <a:t> from </a:t>
            </a:r>
            <a:r>
              <a:rPr lang="en-US" dirty="0" err="1" smtClean="0"/>
              <a:t>Permo</a:t>
            </a:r>
            <a:r>
              <a:rPr lang="en-US" dirty="0" smtClean="0"/>
              <a:t>-Triassic age. </a:t>
            </a:r>
          </a:p>
          <a:p>
            <a:pPr>
              <a:buFont typeface="Wingdings" pitchFamily="2" charset="2"/>
              <a:buChar char="Ø"/>
            </a:pPr>
            <a:r>
              <a:rPr lang="en-US" dirty="0" err="1" smtClean="0"/>
              <a:t>Halophilic</a:t>
            </a:r>
            <a:r>
              <a:rPr lang="en-US" dirty="0" smtClean="0"/>
              <a:t> microorganism have higher survival chance of survival in the salty sediments.</a:t>
            </a:r>
          </a:p>
          <a:p>
            <a:pPr>
              <a:buFont typeface="Wingdings" pitchFamily="2" charset="2"/>
              <a:buChar char="Ø"/>
            </a:pPr>
            <a:r>
              <a:rPr lang="en-US" dirty="0" smtClean="0"/>
              <a:t>After the relocation of the </a:t>
            </a:r>
            <a:r>
              <a:rPr lang="en-US" dirty="0" err="1" smtClean="0"/>
              <a:t>halophilic</a:t>
            </a:r>
            <a:r>
              <a:rPr lang="en-US" dirty="0" smtClean="0"/>
              <a:t> microorganism to fresh there was enhancement in the growth</a:t>
            </a:r>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slide is about</a:t>
            </a:r>
            <a:r>
              <a:rPr lang="en-US" baseline="0" dirty="0" smtClean="0"/>
              <a:t> the Jurassic </a:t>
            </a:r>
          </a:p>
          <a:p>
            <a:pPr>
              <a:buFont typeface="Wingdings" pitchFamily="2" charset="2"/>
              <a:buChar char="Ø"/>
            </a:pPr>
            <a:r>
              <a:rPr lang="en-US" dirty="0" smtClean="0"/>
              <a:t>The proof of Holocene from Jurassic deposition is  not rivaled by the oceanic basin. </a:t>
            </a:r>
          </a:p>
          <a:p>
            <a:pPr>
              <a:buFont typeface="Wingdings" pitchFamily="2" charset="2"/>
              <a:buChar char="Ø"/>
            </a:pPr>
            <a:r>
              <a:rPr lang="en-US" dirty="0" smtClean="0"/>
              <a:t>The Mesozoic black shale are always put down during the specific timeframe of 0.5 to 1 </a:t>
            </a:r>
            <a:r>
              <a:rPr lang="en-US" dirty="0" err="1" smtClean="0"/>
              <a:t>Myr</a:t>
            </a:r>
            <a:endParaRPr lang="en-US" dirty="0" smtClean="0"/>
          </a:p>
          <a:p>
            <a:pPr>
              <a:buFont typeface="Wingdings" pitchFamily="2" charset="2"/>
              <a:buChar char="Ø"/>
            </a:pPr>
            <a:r>
              <a:rPr lang="en-US" dirty="0" smtClean="0"/>
              <a:t>The Mesozoic black </a:t>
            </a:r>
            <a:r>
              <a:rPr lang="en-US" dirty="0" err="1" smtClean="0"/>
              <a:t>shales</a:t>
            </a:r>
            <a:r>
              <a:rPr lang="en-US" dirty="0" smtClean="0"/>
              <a:t> have taken new interpretation  of being the oceanographic look of main perturbation of world carbon sequence and type of weather.    </a:t>
            </a:r>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10</a:t>
            </a:fld>
            <a:endParaRPr lang="en-US" dirty="0"/>
          </a:p>
        </p:txBody>
      </p:sp>
    </p:spTree>
    <p:extLst>
      <p:ext uri="{BB962C8B-B14F-4D97-AF65-F5344CB8AC3E}">
        <p14:creationId xmlns="" xmlns:p14="http://schemas.microsoft.com/office/powerpoint/2010/main" val="2854238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slide is about the</a:t>
            </a:r>
            <a:r>
              <a:rPr lang="en-US" baseline="0" dirty="0" smtClean="0"/>
              <a:t> Cretaceous </a:t>
            </a:r>
          </a:p>
          <a:p>
            <a:pPr>
              <a:buFont typeface="Wingdings" pitchFamily="2" charset="2"/>
              <a:buChar char="Ø"/>
            </a:pPr>
            <a:r>
              <a:rPr lang="en-US" dirty="0" smtClean="0"/>
              <a:t>The system and the cretaceous time span for 79 million of years just after the times of the Jurassic </a:t>
            </a:r>
          </a:p>
          <a:p>
            <a:pPr>
              <a:buFont typeface="Wingdings" pitchFamily="2" charset="2"/>
              <a:buChar char="Ø"/>
            </a:pPr>
            <a:r>
              <a:rPr lang="en-US" dirty="0" smtClean="0"/>
              <a:t>It is the last time of Mesozoic, which lasted of the longest period. </a:t>
            </a:r>
            <a:endParaRPr lang="en-US" smtClean="0"/>
          </a:p>
          <a:p>
            <a:endParaRPr lang="en-US" dirty="0"/>
          </a:p>
        </p:txBody>
      </p:sp>
      <p:sp>
        <p:nvSpPr>
          <p:cNvPr id="4" name="Slide Number Placeholder 3"/>
          <p:cNvSpPr>
            <a:spLocks noGrp="1"/>
          </p:cNvSpPr>
          <p:nvPr>
            <p:ph type="sldNum" sz="quarter" idx="10"/>
          </p:nvPr>
        </p:nvSpPr>
        <p:spPr/>
        <p:txBody>
          <a:bodyPr/>
          <a:lstStyle/>
          <a:p>
            <a:fld id="{25D82322-C667-4D80-AA45-E0D4225CDAB7}" type="slidenum">
              <a:rPr lang="en-US" smtClean="0"/>
              <a:pPr/>
              <a:t>11</a:t>
            </a:fld>
            <a:endParaRPr lang="en-US" dirty="0"/>
          </a:p>
        </p:txBody>
      </p:sp>
    </p:spTree>
    <p:extLst>
      <p:ext uri="{BB962C8B-B14F-4D97-AF65-F5344CB8AC3E}">
        <p14:creationId xmlns="" xmlns:p14="http://schemas.microsoft.com/office/powerpoint/2010/main" val="1740617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en-US" smtClean="0"/>
              <a:t>Click to edit Master title style</a:t>
            </a:r>
            <a:endParaRPr lang="en-US" dirty="0"/>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353861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3554255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812929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smtClean="0"/>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532696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282122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694476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797786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2936190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176875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83810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en-US" smtClean="0"/>
              <a:t>Click to edit Master title style</a:t>
            </a:r>
            <a:endParaRPr lang="en-US" dirty="0"/>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2467291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en-US" smtClean="0"/>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42201261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113543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225893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2701203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1498853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273613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22356D6B-322C-4AE2-A6BA-A7FCBE8C98EE}" type="datetimeFigureOut">
              <a:rPr lang="en-US" smtClean="0"/>
              <a:pPr/>
              <a:t>23-Apr-19</a:t>
            </a:fld>
            <a:endParaRPr lang="en-US" dirty="0"/>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fld id="{2DB2FE5B-609F-4352-B668-1578613506CA}" type="slidenum">
              <a:rPr lang="en-US" smtClean="0"/>
              <a:pPr/>
              <a:t>‹#›</a:t>
            </a:fld>
            <a:endParaRPr lang="en-US" dirty="0"/>
          </a:p>
        </p:txBody>
      </p:sp>
    </p:spTree>
    <p:extLst>
      <p:ext uri="{BB962C8B-B14F-4D97-AF65-F5344CB8AC3E}">
        <p14:creationId xmlns="" xmlns:p14="http://schemas.microsoft.com/office/powerpoint/2010/main" val="10254827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8991" y="1419367"/>
            <a:ext cx="6482687" cy="2715905"/>
          </a:xfrm>
        </p:spPr>
        <p:txBody>
          <a:bodyPr/>
          <a:lstStyle/>
          <a:p>
            <a:r>
              <a:rPr lang="en-US" dirty="0" smtClean="0"/>
              <a:t>The Tectonic Evolution of North America During the Mesozoic Era</a:t>
            </a:r>
            <a:endParaRPr lang="en-US" dirty="0"/>
          </a:p>
        </p:txBody>
      </p:sp>
      <p:sp>
        <p:nvSpPr>
          <p:cNvPr id="3" name="Subtitle 2"/>
          <p:cNvSpPr>
            <a:spLocks noGrp="1"/>
          </p:cNvSpPr>
          <p:nvPr>
            <p:ph type="subTitle" idx="1"/>
          </p:nvPr>
        </p:nvSpPr>
        <p:spPr>
          <a:xfrm>
            <a:off x="921033" y="4313356"/>
            <a:ext cx="5917679" cy="861420"/>
          </a:xfrm>
        </p:spPr>
        <p:txBody>
          <a:bodyPr/>
          <a:lstStyle/>
          <a:p>
            <a:r>
              <a:rPr lang="en-US" dirty="0" smtClean="0"/>
              <a:t>By Lavin  </a:t>
            </a:r>
            <a:endParaRPr lang="en-US" dirty="0"/>
          </a:p>
        </p:txBody>
      </p:sp>
    </p:spTree>
    <p:extLst>
      <p:ext uri="{BB962C8B-B14F-4D97-AF65-F5344CB8AC3E}">
        <p14:creationId xmlns="" xmlns:p14="http://schemas.microsoft.com/office/powerpoint/2010/main" val="3275946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5</a:t>
            </a:r>
            <a:r>
              <a:rPr lang="en-US" dirty="0" smtClean="0"/>
              <a:t> Major Events</a:t>
            </a:r>
            <a:endParaRPr lang="en-US" dirty="0"/>
          </a:p>
        </p:txBody>
      </p:sp>
      <p:sp>
        <p:nvSpPr>
          <p:cNvPr id="5" name="Text Placeholder 4"/>
          <p:cNvSpPr>
            <a:spLocks noGrp="1"/>
          </p:cNvSpPr>
          <p:nvPr>
            <p:ph type="body" idx="1"/>
          </p:nvPr>
        </p:nvSpPr>
        <p:spPr>
          <a:xfrm>
            <a:off x="5119261" y="136479"/>
            <a:ext cx="3478829" cy="5141452"/>
          </a:xfrm>
        </p:spPr>
        <p:txBody>
          <a:bodyPr>
            <a:noAutofit/>
          </a:bodyPr>
          <a:lstStyle/>
          <a:p>
            <a:r>
              <a:rPr lang="en-US" sz="1400" cap="none" dirty="0" smtClean="0"/>
              <a:t>major five events </a:t>
            </a:r>
          </a:p>
          <a:p>
            <a:pPr marL="285750" lvl="0" indent="-285750">
              <a:buFont typeface="Wingdings" pitchFamily="2" charset="2"/>
              <a:buChar char="v"/>
            </a:pPr>
            <a:r>
              <a:rPr lang="en-US" sz="1400" cap="none" dirty="0" smtClean="0"/>
              <a:t>formation of Pangaea. </a:t>
            </a:r>
          </a:p>
          <a:p>
            <a:pPr marL="285750" lvl="0" indent="-285750">
              <a:buFont typeface="Wingdings" pitchFamily="2" charset="2"/>
              <a:buChar char="v"/>
            </a:pPr>
            <a:r>
              <a:rPr lang="en-US" sz="1400" cap="none" dirty="0" smtClean="0"/>
              <a:t>development of late to middle Triassic basin. </a:t>
            </a:r>
          </a:p>
          <a:p>
            <a:pPr marL="285750" lvl="0" indent="-285750">
              <a:buFont typeface="Wingdings" pitchFamily="2" charset="2"/>
              <a:buChar char="v"/>
            </a:pPr>
            <a:r>
              <a:rPr lang="en-US" sz="1400" cap="none" dirty="0" smtClean="0"/>
              <a:t>south Atlantic ocean opening</a:t>
            </a:r>
            <a:r>
              <a:rPr lang="en-US" sz="1400" dirty="0" smtClean="0"/>
              <a:t>. </a:t>
            </a:r>
            <a:endParaRPr lang="en-US" sz="1400" cap="none" dirty="0" smtClean="0"/>
          </a:p>
          <a:p>
            <a:pPr marL="285750" lvl="0" indent="-285750">
              <a:buFont typeface="Wingdings" pitchFamily="2" charset="2"/>
              <a:buChar char="v"/>
            </a:pPr>
            <a:r>
              <a:rPr lang="en-US" sz="1400" cap="none" dirty="0" smtClean="0"/>
              <a:t>crustal extension</a:t>
            </a:r>
          </a:p>
          <a:p>
            <a:pPr marL="285750" lvl="0" indent="-285750">
              <a:buFont typeface="Wingdings" pitchFamily="2" charset="2"/>
              <a:buChar char="v"/>
            </a:pPr>
            <a:r>
              <a:rPr lang="en-US" sz="1400" cap="none" dirty="0" smtClean="0"/>
              <a:t>ocean circulation. </a:t>
            </a:r>
            <a:endParaRPr lang="en-US" sz="1400" cap="none" dirty="0"/>
          </a:p>
        </p:txBody>
      </p:sp>
    </p:spTree>
    <p:extLst>
      <p:ext uri="{BB962C8B-B14F-4D97-AF65-F5344CB8AC3E}">
        <p14:creationId xmlns="" xmlns:p14="http://schemas.microsoft.com/office/powerpoint/2010/main" val="1606303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Breakup of Pangaea</a:t>
            </a:r>
            <a:endParaRPr lang="en-US" dirty="0"/>
          </a:p>
        </p:txBody>
      </p:sp>
      <p:sp>
        <p:nvSpPr>
          <p:cNvPr id="6" name="Content Placeholder 5"/>
          <p:cNvSpPr>
            <a:spLocks noGrp="1"/>
          </p:cNvSpPr>
          <p:nvPr>
            <p:ph idx="1"/>
          </p:nvPr>
        </p:nvSpPr>
        <p:spPr/>
        <p:txBody>
          <a:bodyPr>
            <a:normAutofit fontScale="85000" lnSpcReduction="10000"/>
          </a:bodyPr>
          <a:lstStyle/>
          <a:p>
            <a:r>
              <a:rPr lang="en-US" dirty="0" smtClean="0"/>
              <a:t>Early scholars have proved  Pangaea have been  a single landmass( supercontinent) that broke forming the current world’s continents.</a:t>
            </a:r>
          </a:p>
          <a:p>
            <a:r>
              <a:rPr lang="en-US" dirty="0" smtClean="0"/>
              <a:t>He suggsted that the supercontinent  broke some years ago into two parts. </a:t>
            </a:r>
          </a:p>
          <a:p>
            <a:r>
              <a:rPr lang="en-US" dirty="0" smtClean="0"/>
              <a:t>Laurasia to the North and Gondwanaland to the South and between the two landmasses there was a sea known as tythes. </a:t>
            </a:r>
          </a:p>
          <a:p>
            <a:r>
              <a:rPr lang="en-US" dirty="0" smtClean="0"/>
              <a:t>Later these two continents broke/ split/drifted forming the current world contenetals lie South america, North america, Africa, Asia, and Europe which are large plates </a:t>
            </a:r>
          </a:p>
          <a:p>
            <a:r>
              <a:rPr lang="en-US" dirty="0" smtClean="0"/>
              <a:t>Alfred Wagner reveals that the continental drift is associated with the breaking of Pangaea in geologic time.</a:t>
            </a:r>
          </a:p>
          <a:p>
            <a:endParaRPr lang="en-US" dirty="0"/>
          </a:p>
        </p:txBody>
      </p:sp>
    </p:spTree>
    <p:extLst>
      <p:ext uri="{BB962C8B-B14F-4D97-AF65-F5344CB8AC3E}">
        <p14:creationId xmlns="" xmlns:p14="http://schemas.microsoft.com/office/powerpoint/2010/main" val="25960807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Sonoma Orogeny</a:t>
            </a:r>
            <a:endParaRPr lang="en-US" dirty="0"/>
          </a:p>
        </p:txBody>
      </p:sp>
      <p:sp>
        <p:nvSpPr>
          <p:cNvPr id="3" name="Content Placeholder 2"/>
          <p:cNvSpPr>
            <a:spLocks noGrp="1"/>
          </p:cNvSpPr>
          <p:nvPr>
            <p:ph idx="1"/>
          </p:nvPr>
        </p:nvSpPr>
        <p:spPr/>
        <p:txBody>
          <a:bodyPr>
            <a:normAutofit fontScale="92500" lnSpcReduction="20000"/>
          </a:bodyPr>
          <a:lstStyle/>
          <a:p>
            <a:r>
              <a:rPr lang="en-US" dirty="0"/>
              <a:t>Sonoma </a:t>
            </a:r>
            <a:r>
              <a:rPr lang="en-US" dirty="0" smtClean="0"/>
              <a:t>Orogeny was the period that involved mountain building on the western side of north America</a:t>
            </a:r>
            <a:endParaRPr lang="en-US" dirty="0"/>
          </a:p>
          <a:p>
            <a:r>
              <a:rPr lang="en-US" dirty="0" smtClean="0"/>
              <a:t>The age when this event happened is very controversial</a:t>
            </a:r>
          </a:p>
          <a:p>
            <a:r>
              <a:rPr lang="en-US" dirty="0" smtClean="0"/>
              <a:t>This orogeny occurred around 250 million years ago during Triassic transition that was followed by Orogeny of late Devonian orogeny</a:t>
            </a:r>
          </a:p>
          <a:p>
            <a:r>
              <a:rPr lang="en-US" dirty="0" smtClean="0"/>
              <a:t>At this time Havallah basins and slide mountains formed major site for shallow sea </a:t>
            </a:r>
          </a:p>
          <a:p>
            <a:r>
              <a:rPr lang="en-US" dirty="0" smtClean="0"/>
              <a:t>The flat lying sediments/ deposits were compressed, and forced to fold and deform</a:t>
            </a:r>
          </a:p>
          <a:p>
            <a:r>
              <a:rPr lang="en-US" dirty="0"/>
              <a:t> Sonoma </a:t>
            </a:r>
            <a:r>
              <a:rPr lang="en-US" dirty="0" smtClean="0"/>
              <a:t>Orogeny can be said to be a deformation event </a:t>
            </a:r>
            <a:endParaRPr lang="en-US" dirty="0"/>
          </a:p>
        </p:txBody>
      </p:sp>
    </p:spTree>
    <p:extLst>
      <p:ext uri="{BB962C8B-B14F-4D97-AF65-F5344CB8AC3E}">
        <p14:creationId xmlns="" xmlns:p14="http://schemas.microsoft.com/office/powerpoint/2010/main" val="1529337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Nevadan Orogeny</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Nevadan </a:t>
            </a:r>
            <a:r>
              <a:rPr lang="en-US" dirty="0" smtClean="0"/>
              <a:t>Orogeny is  mountain building event</a:t>
            </a:r>
          </a:p>
          <a:p>
            <a:r>
              <a:rPr lang="en-US" dirty="0" smtClean="0"/>
              <a:t>  it happened  during the Early Cretaceous period and middle Jurassic time.</a:t>
            </a:r>
          </a:p>
          <a:p>
            <a:r>
              <a:rPr lang="en-US" dirty="0" smtClean="0"/>
              <a:t>During this event continental arc/ Andean type and Cordilleran/ accretionary type developed </a:t>
            </a:r>
          </a:p>
          <a:p>
            <a:r>
              <a:rPr lang="en-US" dirty="0" smtClean="0"/>
              <a:t>Several oceanic arc accreted in North American's western margin </a:t>
            </a:r>
          </a:p>
          <a:p>
            <a:endParaRPr lang="en-US" dirty="0"/>
          </a:p>
          <a:p>
            <a:r>
              <a:rPr lang="en-US" dirty="0" smtClean="0"/>
              <a:t>The mountain ranges as well as their deformation was experienced </a:t>
            </a:r>
          </a:p>
          <a:p>
            <a:r>
              <a:rPr lang="en-US" dirty="0"/>
              <a:t>Nevadan </a:t>
            </a:r>
            <a:r>
              <a:rPr lang="en-US" dirty="0" smtClean="0"/>
              <a:t>Orogeny occurred rapidly and quickly for around a duration of 10 million years</a:t>
            </a:r>
            <a:endParaRPr lang="en-US" dirty="0"/>
          </a:p>
        </p:txBody>
      </p:sp>
    </p:spTree>
    <p:extLst>
      <p:ext uri="{BB962C8B-B14F-4D97-AF65-F5344CB8AC3E}">
        <p14:creationId xmlns="" xmlns:p14="http://schemas.microsoft.com/office/powerpoint/2010/main" val="763815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Sevier Orogeny</a:t>
            </a:r>
            <a:endParaRPr lang="en-US" dirty="0"/>
          </a:p>
        </p:txBody>
      </p:sp>
      <p:sp>
        <p:nvSpPr>
          <p:cNvPr id="3" name="Content Placeholder 2"/>
          <p:cNvSpPr>
            <a:spLocks noGrp="1"/>
          </p:cNvSpPr>
          <p:nvPr>
            <p:ph idx="1"/>
          </p:nvPr>
        </p:nvSpPr>
        <p:spPr/>
        <p:txBody>
          <a:bodyPr>
            <a:normAutofit fontScale="85000" lnSpcReduction="10000"/>
          </a:bodyPr>
          <a:lstStyle/>
          <a:p>
            <a:r>
              <a:rPr lang="en-US" dirty="0"/>
              <a:t>Sevier </a:t>
            </a:r>
            <a:r>
              <a:rPr lang="en-US" dirty="0" smtClean="0"/>
              <a:t>Orogeny was an event of mountain building</a:t>
            </a:r>
          </a:p>
          <a:p>
            <a:r>
              <a:rPr lang="en-US" dirty="0" smtClean="0"/>
              <a:t>It is said to have been western part of north America </a:t>
            </a:r>
          </a:p>
          <a:p>
            <a:r>
              <a:rPr lang="en-US" dirty="0" smtClean="0"/>
              <a:t>It resulted from convergent boundary that is influenced by tectonic movements/activities </a:t>
            </a:r>
          </a:p>
          <a:p>
            <a:r>
              <a:rPr lang="en-US" dirty="0" smtClean="0"/>
              <a:t>The event occurred around 140 million years ago </a:t>
            </a:r>
          </a:p>
          <a:p>
            <a:r>
              <a:rPr lang="en-US" dirty="0" smtClean="0"/>
              <a:t>The event involved subduction of oceanic plate(Farallon plate) underneath continental plate of north America </a:t>
            </a:r>
          </a:p>
          <a:p>
            <a:r>
              <a:rPr lang="en-US" dirty="0" smtClean="0"/>
              <a:t>It involved thickening of crustal rocks that led to building of mountains </a:t>
            </a:r>
          </a:p>
          <a:p>
            <a:r>
              <a:rPr lang="en-US" dirty="0" smtClean="0"/>
              <a:t>Compressional forces as well as conductive heated initiated seduction in the region called Servier that further caused thrusting and folding </a:t>
            </a:r>
            <a:endParaRPr lang="en-US" dirty="0"/>
          </a:p>
        </p:txBody>
      </p:sp>
    </p:spTree>
    <p:extLst>
      <p:ext uri="{BB962C8B-B14F-4D97-AF65-F5344CB8AC3E}">
        <p14:creationId xmlns="" xmlns:p14="http://schemas.microsoft.com/office/powerpoint/2010/main" val="4416935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Laramide Orogeny</a:t>
            </a:r>
            <a:endParaRPr lang="en-US" dirty="0"/>
          </a:p>
        </p:txBody>
      </p:sp>
      <p:sp>
        <p:nvSpPr>
          <p:cNvPr id="3" name="Content Placeholder 2"/>
          <p:cNvSpPr>
            <a:spLocks noGrp="1"/>
          </p:cNvSpPr>
          <p:nvPr>
            <p:ph idx="1"/>
          </p:nvPr>
        </p:nvSpPr>
        <p:spPr/>
        <p:txBody>
          <a:bodyPr/>
          <a:lstStyle/>
          <a:p>
            <a:r>
              <a:rPr lang="en-US" dirty="0" smtClean="0"/>
              <a:t>It is one of the main tectonic that lead to the formation  of Rocky mountains </a:t>
            </a:r>
          </a:p>
          <a:p>
            <a:r>
              <a:rPr lang="en-US" dirty="0" smtClean="0"/>
              <a:t>It took place 70-40 </a:t>
            </a:r>
            <a:r>
              <a:rPr lang="en-US" dirty="0" smtClean="0"/>
              <a:t>My</a:t>
            </a:r>
            <a:endParaRPr lang="en-US" dirty="0" smtClean="0"/>
          </a:p>
          <a:p>
            <a:r>
              <a:rPr lang="en-US" dirty="0" smtClean="0"/>
              <a:t>It took place 1000 miles commencing in the zone of </a:t>
            </a:r>
            <a:r>
              <a:rPr lang="en-US" dirty="0" err="1" smtClean="0"/>
              <a:t>subduction</a:t>
            </a:r>
            <a:r>
              <a:rPr lang="en-US" dirty="0" smtClean="0"/>
              <a:t>.  </a:t>
            </a:r>
          </a:p>
          <a:p>
            <a:r>
              <a:rPr lang="en-US" dirty="0" smtClean="0"/>
              <a:t>It took place at the plates' core.  </a:t>
            </a:r>
          </a:p>
        </p:txBody>
      </p:sp>
    </p:spTree>
    <p:extLst>
      <p:ext uri="{BB962C8B-B14F-4D97-AF65-F5344CB8AC3E}">
        <p14:creationId xmlns="" xmlns:p14="http://schemas.microsoft.com/office/powerpoint/2010/main" val="40916521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400" dirty="0" smtClean="0"/>
              <a:t>Paleogeography of the Mesozoic</a:t>
            </a:r>
            <a:endParaRPr lang="en-US" sz="2400" dirty="0"/>
          </a:p>
        </p:txBody>
      </p:sp>
      <p:sp>
        <p:nvSpPr>
          <p:cNvPr id="5" name="Text Placeholder 4"/>
          <p:cNvSpPr>
            <a:spLocks noGrp="1"/>
          </p:cNvSpPr>
          <p:nvPr>
            <p:ph type="body" idx="1"/>
          </p:nvPr>
        </p:nvSpPr>
        <p:spPr>
          <a:xfrm>
            <a:off x="5119261" y="2134757"/>
            <a:ext cx="3054653" cy="3020343"/>
          </a:xfrm>
        </p:spPr>
        <p:txBody>
          <a:bodyPr>
            <a:normAutofit fontScale="55000" lnSpcReduction="20000"/>
          </a:bodyPr>
          <a:lstStyle/>
          <a:p>
            <a:r>
              <a:rPr lang="en-US" dirty="0" smtClean="0"/>
              <a:t>The tectonic events caused the floods to the continental interiors.</a:t>
            </a:r>
          </a:p>
          <a:p>
            <a:pPr>
              <a:buFont typeface="Arial" pitchFamily="34" charset="0"/>
              <a:buChar char="•"/>
            </a:pPr>
            <a:r>
              <a:rPr lang="en-US" dirty="0" smtClean="0"/>
              <a:t>It give habitation  to the marine creatures.</a:t>
            </a:r>
          </a:p>
          <a:p>
            <a:pPr>
              <a:buFont typeface="Arial" pitchFamily="34" charset="0"/>
              <a:buChar char="•"/>
            </a:pPr>
            <a:r>
              <a:rPr lang="en-US" dirty="0" smtClean="0"/>
              <a:t>The mass extinction affected diversification and development amid the marine environments. </a:t>
            </a:r>
          </a:p>
          <a:p>
            <a:pPr>
              <a:buFont typeface="Arial" pitchFamily="34" charset="0"/>
              <a:buChar char="•"/>
            </a:pPr>
            <a:r>
              <a:rPr lang="en-US" dirty="0" smtClean="0"/>
              <a:t>Ordovician time preceded for 45 years. in that times, the north section of tropics was oceanic  </a:t>
            </a:r>
            <a:endParaRPr lang="en-US" dirty="0" smtClean="0"/>
          </a:p>
          <a:p>
            <a:endParaRPr lang="en-US" dirty="0" smtClean="0"/>
          </a:p>
          <a:p>
            <a:r>
              <a:rPr lang="en-US" dirty="0" smtClean="0"/>
              <a:t> </a:t>
            </a:r>
            <a:endParaRPr lang="en-US" dirty="0"/>
          </a:p>
        </p:txBody>
      </p:sp>
    </p:spTree>
    <p:extLst>
      <p:ext uri="{BB962C8B-B14F-4D97-AF65-F5344CB8AC3E}">
        <p14:creationId xmlns="" xmlns:p14="http://schemas.microsoft.com/office/powerpoint/2010/main" val="30187027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Triassic, pg 388</a:t>
            </a:r>
            <a:endParaRPr lang="en-US" dirty="0"/>
          </a:p>
        </p:txBody>
      </p:sp>
      <p:sp>
        <p:nvSpPr>
          <p:cNvPr id="6" name="Text Placeholder 5"/>
          <p:cNvSpPr>
            <a:spLocks noGrp="1"/>
          </p:cNvSpPr>
          <p:nvPr>
            <p:ph type="body" sz="half" idx="2"/>
          </p:nvPr>
        </p:nvSpPr>
        <p:spPr/>
        <p:txBody>
          <a:bodyPr/>
          <a:lstStyle/>
          <a:p>
            <a:pPr>
              <a:buFont typeface="Wingdings" pitchFamily="2" charset="2"/>
              <a:buChar char="Ø"/>
            </a:pPr>
            <a:r>
              <a:rPr lang="en-US" dirty="0" smtClean="0"/>
              <a:t>Many </a:t>
            </a:r>
            <a:r>
              <a:rPr lang="en-US" dirty="0" err="1" smtClean="0"/>
              <a:t>halophilic</a:t>
            </a:r>
            <a:r>
              <a:rPr lang="en-US" dirty="0" smtClean="0"/>
              <a:t> were separated from the salt rocks </a:t>
            </a:r>
            <a:r>
              <a:rPr lang="en-US" dirty="0" err="1" smtClean="0"/>
              <a:t>comimg</a:t>
            </a:r>
            <a:r>
              <a:rPr lang="en-US" dirty="0" smtClean="0"/>
              <a:t> from </a:t>
            </a:r>
            <a:r>
              <a:rPr lang="en-US" dirty="0" err="1" smtClean="0"/>
              <a:t>Permo</a:t>
            </a:r>
            <a:r>
              <a:rPr lang="en-US" dirty="0" smtClean="0"/>
              <a:t>-Triassic age. </a:t>
            </a:r>
          </a:p>
          <a:p>
            <a:pPr>
              <a:buFont typeface="Wingdings" pitchFamily="2" charset="2"/>
              <a:buChar char="Ø"/>
            </a:pPr>
            <a:r>
              <a:rPr lang="en-US" dirty="0" err="1" smtClean="0"/>
              <a:t>Halophilic</a:t>
            </a:r>
            <a:r>
              <a:rPr lang="en-US" dirty="0" smtClean="0"/>
              <a:t> microorganism have higher survival chance of survival in the salty sediments.</a:t>
            </a:r>
          </a:p>
          <a:p>
            <a:pPr>
              <a:buFont typeface="Wingdings" pitchFamily="2" charset="2"/>
              <a:buChar char="Ø"/>
            </a:pPr>
            <a:r>
              <a:rPr lang="en-US" dirty="0" smtClean="0"/>
              <a:t>After the relocation of the </a:t>
            </a:r>
            <a:r>
              <a:rPr lang="en-US" dirty="0" err="1" smtClean="0"/>
              <a:t>halophilic</a:t>
            </a:r>
            <a:r>
              <a:rPr lang="en-US" dirty="0" smtClean="0"/>
              <a:t> microorganism to fresh there was enhancement in the growth. </a:t>
            </a:r>
            <a:endParaRPr lang="en-US" dirty="0"/>
          </a:p>
        </p:txBody>
      </p:sp>
      <p:pic>
        <p:nvPicPr>
          <p:cNvPr id="8" name="Picture 2" descr="ett10e_fig_13_0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4809124" y="1496041"/>
            <a:ext cx="3260784"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040362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Jurassic, pg 391</a:t>
            </a:r>
            <a:endParaRPr lang="en-US" dirty="0"/>
          </a:p>
        </p:txBody>
      </p:sp>
      <p:sp>
        <p:nvSpPr>
          <p:cNvPr id="4" name="Text Placeholder 3"/>
          <p:cNvSpPr>
            <a:spLocks noGrp="1"/>
          </p:cNvSpPr>
          <p:nvPr>
            <p:ph type="body" sz="half" idx="2"/>
          </p:nvPr>
        </p:nvSpPr>
        <p:spPr/>
        <p:txBody>
          <a:bodyPr>
            <a:normAutofit fontScale="92500"/>
          </a:bodyPr>
          <a:lstStyle/>
          <a:p>
            <a:pPr>
              <a:buFont typeface="Wingdings" pitchFamily="2" charset="2"/>
              <a:buChar char="Ø"/>
            </a:pPr>
            <a:r>
              <a:rPr lang="en-US" dirty="0" smtClean="0"/>
              <a:t>The proof of Holocene from Jurassic deposition is </a:t>
            </a:r>
            <a:r>
              <a:rPr lang="en-US" dirty="0" smtClean="0"/>
              <a:t> </a:t>
            </a:r>
            <a:r>
              <a:rPr lang="en-US" dirty="0" smtClean="0"/>
              <a:t>not </a:t>
            </a:r>
            <a:r>
              <a:rPr lang="en-US" dirty="0" smtClean="0"/>
              <a:t>rivaled by the oceanic basin. </a:t>
            </a:r>
          </a:p>
          <a:p>
            <a:pPr>
              <a:buFont typeface="Wingdings" pitchFamily="2" charset="2"/>
              <a:buChar char="Ø"/>
            </a:pPr>
            <a:r>
              <a:rPr lang="en-US" dirty="0" smtClean="0"/>
              <a:t>The Mesozoic black shale are always put down during the specific timeframe of 0.5 to 1 </a:t>
            </a:r>
            <a:r>
              <a:rPr lang="en-US" dirty="0" err="1" smtClean="0"/>
              <a:t>Myr</a:t>
            </a:r>
            <a:endParaRPr lang="en-US" dirty="0" smtClean="0"/>
          </a:p>
          <a:p>
            <a:pPr>
              <a:buFont typeface="Wingdings" pitchFamily="2" charset="2"/>
              <a:buChar char="Ø"/>
            </a:pPr>
            <a:r>
              <a:rPr lang="en-US" dirty="0" smtClean="0"/>
              <a:t>The Mesozoic black </a:t>
            </a:r>
            <a:r>
              <a:rPr lang="en-US" dirty="0" err="1" smtClean="0"/>
              <a:t>shales</a:t>
            </a:r>
            <a:r>
              <a:rPr lang="en-US" dirty="0" smtClean="0"/>
              <a:t> have taken new interpretation  of being the oceanographic look of main perturbation of world carbon sequence and type of weather.    </a:t>
            </a:r>
            <a:endParaRPr lang="en-US" dirty="0"/>
          </a:p>
        </p:txBody>
      </p:sp>
      <p:pic>
        <p:nvPicPr>
          <p:cNvPr id="6" name="Picture 2" descr="ett10e_fig_13_07"/>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4750219" y="1441450"/>
            <a:ext cx="3269411"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241624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Cretaceous, </a:t>
            </a:r>
            <a:br>
              <a:rPr lang="en-US" dirty="0" smtClean="0"/>
            </a:br>
            <a:r>
              <a:rPr lang="en-US" dirty="0" smtClean="0"/>
              <a:t>pg 396</a:t>
            </a:r>
            <a:endParaRPr lang="en-US" dirty="0"/>
          </a:p>
        </p:txBody>
      </p:sp>
      <p:sp>
        <p:nvSpPr>
          <p:cNvPr id="4" name="Text Placeholder 3"/>
          <p:cNvSpPr>
            <a:spLocks noGrp="1"/>
          </p:cNvSpPr>
          <p:nvPr>
            <p:ph type="body" sz="half" idx="2"/>
          </p:nvPr>
        </p:nvSpPr>
        <p:spPr/>
        <p:txBody>
          <a:bodyPr/>
          <a:lstStyle/>
          <a:p>
            <a:pPr>
              <a:buFont typeface="Wingdings" pitchFamily="2" charset="2"/>
              <a:buChar char="Ø"/>
            </a:pPr>
            <a:r>
              <a:rPr lang="en-US" dirty="0" smtClean="0"/>
              <a:t>The system and the cretaceous time span for 79 million of years just after the times of the Jurassic </a:t>
            </a:r>
          </a:p>
          <a:p>
            <a:pPr>
              <a:buFont typeface="Wingdings" pitchFamily="2" charset="2"/>
              <a:buChar char="Ø"/>
            </a:pPr>
            <a:r>
              <a:rPr lang="en-US" dirty="0" smtClean="0"/>
              <a:t>It is the last time of Mesozoic, which lasted of the longest period. </a:t>
            </a:r>
            <a:endParaRPr lang="en-US" dirty="0"/>
          </a:p>
        </p:txBody>
      </p:sp>
      <p:pic>
        <p:nvPicPr>
          <p:cNvPr id="6" name="Picture 2" descr="ett10e_fig_13_12"/>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4749876" y="1441450"/>
            <a:ext cx="3270097"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24556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p:txBody>
          <a:bodyPr/>
          <a:lstStyle/>
          <a:p>
            <a:r>
              <a:rPr lang="en-US" dirty="0" smtClean="0"/>
              <a:t>Levin, Harold. </a:t>
            </a:r>
            <a:r>
              <a:rPr lang="en-US" i="1" dirty="0" smtClean="0"/>
              <a:t>The Earth Through Time</a:t>
            </a:r>
            <a:r>
              <a:rPr lang="en-US" dirty="0" smtClean="0"/>
              <a:t>. 10th ed. Hoboken, NJ: John Wiley and Sons, Inc., 2013. Print.</a:t>
            </a:r>
            <a:endParaRPr lang="en-US" dirty="0"/>
          </a:p>
        </p:txBody>
      </p:sp>
    </p:spTree>
    <p:extLst>
      <p:ext uri="{BB962C8B-B14F-4D97-AF65-F5344CB8AC3E}">
        <p14:creationId xmlns="" xmlns:p14="http://schemas.microsoft.com/office/powerpoint/2010/main" val="14457620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468</TotalTime>
  <Words>1513</Words>
  <Application>Microsoft Office PowerPoint</Application>
  <PresentationFormat>On-screen Show (4:3)</PresentationFormat>
  <Paragraphs>136</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 Boardroom</vt:lpstr>
      <vt:lpstr>The Tectonic Evolution of North America During the Mesozoic Era</vt:lpstr>
      <vt:lpstr>5 Major Events</vt:lpstr>
      <vt:lpstr>Breakup of Pangaea</vt:lpstr>
      <vt:lpstr>Sonoma Orogeny</vt:lpstr>
      <vt:lpstr>Nevadan Orogeny</vt:lpstr>
      <vt:lpstr>Sevier Orogeny</vt:lpstr>
      <vt:lpstr>Laramide Orogeny</vt:lpstr>
      <vt:lpstr>Paleogeography of the Mesozoic</vt:lpstr>
      <vt:lpstr>Triassic, pg 388</vt:lpstr>
      <vt:lpstr>Jurassic, pg 391</vt:lpstr>
      <vt:lpstr>Cretaceous,  pg 396</vt:lpstr>
      <vt:lpstr>Works Cited</vt:lpstr>
    </vt:vector>
  </TitlesOfParts>
  <Company>Thomas Nelson Community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Tectonic Evolution of North America</dc:title>
  <dc:creator>Sawyer, Brittany</dc:creator>
  <cp:lastModifiedBy>ANTONY BJ</cp:lastModifiedBy>
  <cp:revision>65</cp:revision>
  <dcterms:created xsi:type="dcterms:W3CDTF">2016-03-03T14:22:30Z</dcterms:created>
  <dcterms:modified xsi:type="dcterms:W3CDTF">2019-04-23T04:05:59Z</dcterms:modified>
</cp:coreProperties>
</file>